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0D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8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91A54-8C3F-41E8-B2D6-0CF3D4A9C2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C12A8B-CCDB-40FF-BA0D-D98CEC3398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45A92-CCA7-4F7E-9094-C1F19DDAD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D620-2468-48E6-9788-65E5B60DC943}" type="datetimeFigureOut">
              <a:rPr lang="pt-PT" smtClean="0"/>
              <a:t>11-12-2018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D781D-D575-48BF-9B2D-4A768AEBC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9679B-AAD6-4FE6-AEC9-CAC365A09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CA47-01A9-42C9-9793-7737B1BE6DF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37162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6D97A-CDFB-4249-958D-4CB3F2E30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7CC2E9-1DC4-4A45-BBD4-632B6E78D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CCA1E-BDF9-4073-ACB4-0A6F308A8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D620-2468-48E6-9788-65E5B60DC943}" type="datetimeFigureOut">
              <a:rPr lang="pt-PT" smtClean="0"/>
              <a:t>11-12-2018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FC619-2E2A-482B-B35A-242DAC709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54C40-7EC8-4371-9916-844D20FF3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CA47-01A9-42C9-9793-7737B1BE6DF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733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F682F4-F2C3-40F1-BB25-74424FDCD8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3824DE-6EEF-4CAF-BF19-7E5A63A03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95627-D5CE-4293-94FA-4CB078231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D620-2468-48E6-9788-65E5B60DC943}" type="datetimeFigureOut">
              <a:rPr lang="pt-PT" smtClean="0"/>
              <a:t>11-12-2018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AE059-9602-4F80-B0F2-6FA6666F0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87546-85A8-4D29-8DCC-3C5390AB7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CA47-01A9-42C9-9793-7737B1BE6DF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55525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7FED-EC8C-4A0D-8DDA-3413F961C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9957A-9F2F-4C91-83E3-D458467CF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45F67-6038-466D-824E-2551431E8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D620-2468-48E6-9788-65E5B60DC943}" type="datetimeFigureOut">
              <a:rPr lang="pt-PT" smtClean="0"/>
              <a:t>11-12-2018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605D2-E1DF-42D1-A603-94EBD6C03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1A15A-0465-4378-B2B2-76FD1513F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CA47-01A9-42C9-9793-7737B1BE6DF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3310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F78A8-A96E-4944-920D-CAB94A7D8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29D60-63E5-41D4-828B-CF65A1332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A12ED-C1D4-4DF6-A6FC-7F85BFB05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D620-2468-48E6-9788-65E5B60DC943}" type="datetimeFigureOut">
              <a:rPr lang="pt-PT" smtClean="0"/>
              <a:t>11-12-2018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AA390-FDA2-42B1-BC62-2E3FD740D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5CDA2-93CF-4D02-A8E4-37FBCC157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CA47-01A9-42C9-9793-7737B1BE6DF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3008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CA3FA-81CF-4EDE-B977-79C129691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5C01D-1783-483D-9727-E525C39D31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F71A85-F1CB-4E98-9D75-BBA2705488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CCAFE2-D83C-4A5E-A6AC-B815D6A1E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D620-2468-48E6-9788-65E5B60DC943}" type="datetimeFigureOut">
              <a:rPr lang="pt-PT" smtClean="0"/>
              <a:t>11-12-2018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3FE824-1C92-4C5E-AA7E-3B78244C2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859283-B9B9-4874-9043-19615A9CD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CA47-01A9-42C9-9793-7737B1BE6DF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201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202DF-407E-40A0-84E9-B07517162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BA99FE-3D08-4259-A0E7-0A8173681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1254E8-F945-4049-86DE-723F48342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B61D9D-448B-4318-A4C7-766EF8D109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649D50-3B84-418E-A4D9-B37450E215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1A29BB-540C-460A-9421-D089628C8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D620-2468-48E6-9788-65E5B60DC943}" type="datetimeFigureOut">
              <a:rPr lang="pt-PT" smtClean="0"/>
              <a:t>11-12-2018</a:t>
            </a:fld>
            <a:endParaRPr lang="pt-P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81CA23-4B4D-41CB-A622-638077142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0F0AFF-D3AD-4737-A30A-BA157D8B0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CA47-01A9-42C9-9793-7737B1BE6DF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81999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5C87C-9DC7-4431-81FE-48B5AE9C2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89DC3-76C0-44E7-A5F3-E14A10E27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D620-2468-48E6-9788-65E5B60DC943}" type="datetimeFigureOut">
              <a:rPr lang="pt-PT" smtClean="0"/>
              <a:t>11-12-2018</a:t>
            </a:fld>
            <a:endParaRPr lang="pt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BAC1F6-E06F-408A-B153-D227BB337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E2BCB8-AFE0-41A4-A8F4-52733F13C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CA47-01A9-42C9-9793-7737B1BE6DF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09022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8F19CB-697F-43F7-8FB0-0E4E8CD18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D620-2468-48E6-9788-65E5B60DC943}" type="datetimeFigureOut">
              <a:rPr lang="pt-PT" smtClean="0"/>
              <a:t>11-12-2018</a:t>
            </a:fld>
            <a:endParaRPr lang="pt-P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05FE45-15A9-406A-9314-30188AF3A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5B45A7-ABA8-4DAA-ACB0-9C8741CF6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CA47-01A9-42C9-9793-7737B1BE6DF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69268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4D140-8384-4497-A6FC-484217D0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85F7C-B3EA-4F1D-87FF-0D89E6720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DA4A9F-4DD4-4D19-8AA6-2C26925E5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3DBC39-9F63-45BB-A410-3CC9B928E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D620-2468-48E6-9788-65E5B60DC943}" type="datetimeFigureOut">
              <a:rPr lang="pt-PT" smtClean="0"/>
              <a:t>11-12-2018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89026-7431-457A-B36E-40DF03FE1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5B6883-1F35-4469-AE59-7763B2D24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CA47-01A9-42C9-9793-7737B1BE6DF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5374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449EC-4044-43C8-9A37-22AD7E453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687079-B947-47A8-9EA6-DB28D051C9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7925F6-83B8-4BAC-B1FC-006EDDCEB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6175EB-D177-4742-B9D4-1CA658591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D620-2468-48E6-9788-65E5B60DC943}" type="datetimeFigureOut">
              <a:rPr lang="pt-PT" smtClean="0"/>
              <a:t>11-12-2018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BC234E-90C3-4082-8A2C-308BC5924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06E4DC-D04D-4C50-89A0-415F1876E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CA47-01A9-42C9-9793-7737B1BE6DF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10428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B8055E-8ECA-4814-B045-5FBC6A383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02D043-B399-4829-B11D-CF44AAFF6E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AAE52-F272-44DD-ACF7-DEC5EBE02E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BD620-2468-48E6-9788-65E5B60DC943}" type="datetimeFigureOut">
              <a:rPr lang="pt-PT" smtClean="0"/>
              <a:t>11-12-2018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1CF6E-425C-4EB7-A401-5E44075EEF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030EB-A1A3-4767-908E-EB520E61FB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ACA47-01A9-42C9-9793-7737B1BE6DF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9935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5A2D5721-96DA-453B-A593-97B56E8B506D}"/>
              </a:ext>
            </a:extLst>
          </p:cNvPr>
          <p:cNvSpPr txBox="1">
            <a:spLocks noChangeArrowheads="1"/>
          </p:cNvSpPr>
          <p:nvPr/>
        </p:nvSpPr>
        <p:spPr>
          <a:xfrm>
            <a:off x="890337" y="212476"/>
            <a:ext cx="8229600" cy="2887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/>
              <a:t>[Mo(CO)</a:t>
            </a:r>
            <a:r>
              <a:rPr lang="pt-PT" sz="1400" baseline="-25000" dirty="0"/>
              <a:t>4</a:t>
            </a:r>
            <a:r>
              <a:rPr lang="pt-PT" sz="1400" dirty="0"/>
              <a:t>bipy]	</a:t>
            </a:r>
            <a:r>
              <a:rPr lang="pt-PT" sz="1400" dirty="0">
                <a:highlight>
                  <a:srgbClr val="FFFF00"/>
                </a:highlight>
              </a:rPr>
              <a:t> PL11-G1 </a:t>
            </a:r>
            <a:r>
              <a:rPr lang="pt-PT" sz="1400" dirty="0"/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31C0806-72A1-4E1B-9978-53CE7D30A4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04" y="2257282"/>
            <a:ext cx="7215801" cy="32742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D9C957D-5FC8-427D-8B3C-C4089721F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7732" y="1017214"/>
            <a:ext cx="4761389" cy="502963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A0751B2-EDA7-4548-A237-BB8703E5BD66}"/>
              </a:ext>
            </a:extLst>
          </p:cNvPr>
          <p:cNvSpPr/>
          <p:nvPr/>
        </p:nvSpPr>
        <p:spPr>
          <a:xfrm>
            <a:off x="654882" y="832548"/>
            <a:ext cx="19800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200" dirty="0"/>
              <a:t>NMR de </a:t>
            </a:r>
            <a:r>
              <a:rPr lang="pt-PT" sz="1200" baseline="30000" dirty="0"/>
              <a:t>1</a:t>
            </a:r>
            <a:r>
              <a:rPr lang="pt-PT" sz="1200" dirty="0"/>
              <a:t>H [400 MHz, CDCl</a:t>
            </a:r>
            <a:r>
              <a:rPr lang="pt-PT" sz="1200" baseline="-25000" dirty="0"/>
              <a:t>3</a:t>
            </a:r>
            <a:r>
              <a:rPr lang="pt-PT" sz="1200" dirty="0"/>
              <a:t>]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B0E290-884C-4A21-B95F-1F920F9F0FA4}"/>
              </a:ext>
            </a:extLst>
          </p:cNvPr>
          <p:cNvSpPr/>
          <p:nvPr/>
        </p:nvSpPr>
        <p:spPr>
          <a:xfrm>
            <a:off x="9946489" y="212476"/>
            <a:ext cx="566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400" dirty="0"/>
              <a:t>COSY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C11FA0-C59A-42F0-825B-A678681D7B09}"/>
              </a:ext>
            </a:extLst>
          </p:cNvPr>
          <p:cNvSpPr txBox="1"/>
          <p:nvPr/>
        </p:nvSpPr>
        <p:spPr>
          <a:xfrm>
            <a:off x="654882" y="6297590"/>
            <a:ext cx="9229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Nota: parte da </a:t>
            </a:r>
            <a:r>
              <a:rPr lang="pt-PT" dirty="0" err="1"/>
              <a:t>bipy</a:t>
            </a:r>
            <a:r>
              <a:rPr lang="pt-PT" dirty="0"/>
              <a:t> não reagiu…</a:t>
            </a:r>
          </a:p>
        </p:txBody>
      </p:sp>
    </p:spTree>
    <p:extLst>
      <p:ext uri="{BB962C8B-B14F-4D97-AF65-F5344CB8AC3E}">
        <p14:creationId xmlns:p14="http://schemas.microsoft.com/office/powerpoint/2010/main" val="345937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5A2D5721-96DA-453B-A593-97B56E8B506D}"/>
              </a:ext>
            </a:extLst>
          </p:cNvPr>
          <p:cNvSpPr txBox="1">
            <a:spLocks noChangeArrowheads="1"/>
          </p:cNvSpPr>
          <p:nvPr/>
        </p:nvSpPr>
        <p:spPr>
          <a:xfrm>
            <a:off x="890337" y="212476"/>
            <a:ext cx="8229600" cy="2887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/>
              <a:t>[Mo(CO)</a:t>
            </a:r>
            <a:r>
              <a:rPr lang="pt-PT" sz="1400" baseline="-25000" dirty="0"/>
              <a:t>4</a:t>
            </a:r>
            <a:r>
              <a:rPr lang="pt-PT" sz="1400" dirty="0"/>
              <a:t>(PPh</a:t>
            </a:r>
            <a:r>
              <a:rPr lang="pt-PT" sz="1400" baseline="-25000" dirty="0"/>
              <a:t>3</a:t>
            </a:r>
            <a:r>
              <a:rPr lang="pt-PT" sz="1400" dirty="0"/>
              <a:t>)</a:t>
            </a:r>
            <a:r>
              <a:rPr lang="pt-PT" sz="1400" baseline="-25000" dirty="0"/>
              <a:t>2</a:t>
            </a:r>
            <a:r>
              <a:rPr lang="pt-PT" sz="1400" dirty="0"/>
              <a:t>] 	</a:t>
            </a:r>
            <a:r>
              <a:rPr lang="pt-PT" sz="1400" dirty="0">
                <a:highlight>
                  <a:srgbClr val="FFFF00"/>
                </a:highlight>
              </a:rPr>
              <a:t> PL12-G1 </a:t>
            </a:r>
            <a:endParaRPr lang="pt-PT" sz="1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0751B2-EDA7-4548-A237-BB8703E5BD66}"/>
              </a:ext>
            </a:extLst>
          </p:cNvPr>
          <p:cNvSpPr/>
          <p:nvPr/>
        </p:nvSpPr>
        <p:spPr>
          <a:xfrm>
            <a:off x="1207775" y="849357"/>
            <a:ext cx="19800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200" dirty="0"/>
              <a:t>NMR de </a:t>
            </a:r>
            <a:r>
              <a:rPr lang="pt-PT" sz="1200" baseline="30000" dirty="0"/>
              <a:t>1</a:t>
            </a:r>
            <a:r>
              <a:rPr lang="pt-PT" sz="1200" dirty="0"/>
              <a:t>H [400 MHz, CDCl</a:t>
            </a:r>
            <a:r>
              <a:rPr lang="pt-PT" sz="1200" baseline="-25000" dirty="0"/>
              <a:t>3</a:t>
            </a:r>
            <a:r>
              <a:rPr lang="pt-PT" sz="1200" dirty="0"/>
              <a:t>]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B0E290-884C-4A21-B95F-1F920F9F0FA4}"/>
              </a:ext>
            </a:extLst>
          </p:cNvPr>
          <p:cNvSpPr/>
          <p:nvPr/>
        </p:nvSpPr>
        <p:spPr>
          <a:xfrm>
            <a:off x="9946489" y="212476"/>
            <a:ext cx="566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400" dirty="0"/>
              <a:t>COSY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8EE323A-18C4-4546-AEBF-9555E489E5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999" y="2111612"/>
            <a:ext cx="7215801" cy="2801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191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5A2D5721-96DA-453B-A593-97B56E8B506D}"/>
              </a:ext>
            </a:extLst>
          </p:cNvPr>
          <p:cNvSpPr txBox="1">
            <a:spLocks noChangeArrowheads="1"/>
          </p:cNvSpPr>
          <p:nvPr/>
        </p:nvSpPr>
        <p:spPr>
          <a:xfrm>
            <a:off x="890337" y="212476"/>
            <a:ext cx="8229600" cy="2887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/>
              <a:t>[Mo(CO)</a:t>
            </a:r>
            <a:r>
              <a:rPr lang="pt-PT" sz="1400" baseline="-25000" dirty="0"/>
              <a:t>4</a:t>
            </a:r>
            <a:r>
              <a:rPr lang="pt-PT" sz="1400" dirty="0"/>
              <a:t>(</a:t>
            </a:r>
            <a:r>
              <a:rPr lang="pt-PT" sz="1400" dirty="0" err="1"/>
              <a:t>phen</a:t>
            </a:r>
            <a:r>
              <a:rPr lang="pt-PT" sz="1400" dirty="0"/>
              <a:t>)]	</a:t>
            </a:r>
            <a:r>
              <a:rPr lang="pt-PT" sz="1400" dirty="0">
                <a:highlight>
                  <a:srgbClr val="FFFF00"/>
                </a:highlight>
              </a:rPr>
              <a:t>PL11-G4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0751B2-EDA7-4548-A237-BB8703E5BD66}"/>
              </a:ext>
            </a:extLst>
          </p:cNvPr>
          <p:cNvSpPr/>
          <p:nvPr/>
        </p:nvSpPr>
        <p:spPr>
          <a:xfrm>
            <a:off x="1207775" y="849357"/>
            <a:ext cx="19800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200" dirty="0"/>
              <a:t>NMR de </a:t>
            </a:r>
            <a:r>
              <a:rPr lang="pt-PT" sz="1200" baseline="30000" dirty="0"/>
              <a:t>1</a:t>
            </a:r>
            <a:r>
              <a:rPr lang="pt-PT" sz="1200" dirty="0"/>
              <a:t>H [400 MHz, CDCl</a:t>
            </a:r>
            <a:r>
              <a:rPr lang="pt-PT" sz="1200" baseline="-25000" dirty="0"/>
              <a:t>3</a:t>
            </a:r>
            <a:r>
              <a:rPr lang="pt-PT" sz="1200" dirty="0"/>
              <a:t>]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B0E290-884C-4A21-B95F-1F920F9F0FA4}"/>
              </a:ext>
            </a:extLst>
          </p:cNvPr>
          <p:cNvSpPr/>
          <p:nvPr/>
        </p:nvSpPr>
        <p:spPr>
          <a:xfrm>
            <a:off x="9946489" y="212476"/>
            <a:ext cx="566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400" dirty="0"/>
              <a:t>COSY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81780B-2A43-48AD-A625-9DC5D7E3BA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201" y="2291774"/>
            <a:ext cx="7215801" cy="32101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EAA9DFC-FBD5-4F78-9F88-BF986AFDAD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8176" y="1834765"/>
            <a:ext cx="3476625" cy="366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093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5A2D5721-96DA-453B-A593-97B56E8B506D}"/>
              </a:ext>
            </a:extLst>
          </p:cNvPr>
          <p:cNvSpPr txBox="1">
            <a:spLocks noChangeArrowheads="1"/>
          </p:cNvSpPr>
          <p:nvPr/>
        </p:nvSpPr>
        <p:spPr>
          <a:xfrm>
            <a:off x="890337" y="212476"/>
            <a:ext cx="8229600" cy="2887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/>
              <a:t>[Mo(CO)</a:t>
            </a:r>
            <a:r>
              <a:rPr lang="pt-PT" sz="1400" baseline="-25000" dirty="0"/>
              <a:t>4</a:t>
            </a:r>
            <a:r>
              <a:rPr lang="pt-PT" sz="1400" dirty="0"/>
              <a:t>(</a:t>
            </a:r>
            <a:r>
              <a:rPr lang="pt-PT" sz="1400" dirty="0" err="1"/>
              <a:t>dppe</a:t>
            </a:r>
            <a:r>
              <a:rPr lang="pt-PT" sz="1400" dirty="0"/>
              <a:t>)]	</a:t>
            </a:r>
            <a:r>
              <a:rPr lang="pt-PT" sz="1400" dirty="0">
                <a:highlight>
                  <a:srgbClr val="FFFF00"/>
                </a:highlight>
              </a:rPr>
              <a:t> PL11-G5 </a:t>
            </a:r>
            <a:r>
              <a:rPr lang="pt-PT" sz="1400" dirty="0"/>
              <a:t>	</a:t>
            </a:r>
            <a:endParaRPr lang="pt-PT" sz="1400" dirty="0">
              <a:highlight>
                <a:srgbClr val="FFFF00"/>
              </a:highligh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0751B2-EDA7-4548-A237-BB8703E5BD66}"/>
              </a:ext>
            </a:extLst>
          </p:cNvPr>
          <p:cNvSpPr/>
          <p:nvPr/>
        </p:nvSpPr>
        <p:spPr>
          <a:xfrm>
            <a:off x="1207775" y="849357"/>
            <a:ext cx="19800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200" dirty="0"/>
              <a:t>NMR de </a:t>
            </a:r>
            <a:r>
              <a:rPr lang="pt-PT" sz="1200" baseline="30000" dirty="0"/>
              <a:t>1</a:t>
            </a:r>
            <a:r>
              <a:rPr lang="pt-PT" sz="1200" dirty="0"/>
              <a:t>H [400 MHz, CDCl</a:t>
            </a:r>
            <a:r>
              <a:rPr lang="pt-PT" sz="1200" baseline="-25000" dirty="0"/>
              <a:t>3</a:t>
            </a:r>
            <a:r>
              <a:rPr lang="pt-PT" sz="1200" dirty="0"/>
              <a:t>]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891D9ED-A091-4840-BD11-8A6858BC9D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484" y="2175525"/>
            <a:ext cx="7215801" cy="33887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284A8B-021B-40D5-AB85-078F8A5D0C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5400" y="2617431"/>
            <a:ext cx="1811581" cy="250489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A3D1E41-C274-4BA7-94EA-A804E4E725C5}"/>
              </a:ext>
            </a:extLst>
          </p:cNvPr>
          <p:cNvSpPr/>
          <p:nvPr/>
        </p:nvSpPr>
        <p:spPr>
          <a:xfrm>
            <a:off x="9119937" y="1340249"/>
            <a:ext cx="25490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dirty="0"/>
              <a:t>NMR de </a:t>
            </a:r>
            <a:r>
              <a:rPr lang="pt-PT" sz="1200" baseline="30000" dirty="0"/>
              <a:t>31</a:t>
            </a:r>
            <a:r>
              <a:rPr lang="pt-PT" sz="1200" dirty="0"/>
              <a:t>P{</a:t>
            </a:r>
            <a:r>
              <a:rPr lang="pt-PT" sz="1200" baseline="30000" dirty="0"/>
              <a:t>1</a:t>
            </a:r>
            <a:r>
              <a:rPr lang="pt-PT" sz="1200" dirty="0"/>
              <a:t>H} [162 MHz, CDCl</a:t>
            </a:r>
            <a:r>
              <a:rPr lang="pt-PT" sz="1200" baseline="-25000" dirty="0"/>
              <a:t>3</a:t>
            </a:r>
            <a:r>
              <a:rPr lang="pt-PT" sz="1200" dirty="0"/>
              <a:t>]</a:t>
            </a:r>
          </a:p>
          <a:p>
            <a:endParaRPr lang="pt-PT" sz="1200" dirty="0"/>
          </a:p>
          <a:p>
            <a:r>
              <a:rPr lang="pt-PT" sz="1200" dirty="0"/>
              <a:t>Nota: </a:t>
            </a:r>
            <a:r>
              <a:rPr lang="pt-PT" sz="1200" dirty="0" err="1"/>
              <a:t>dppe</a:t>
            </a:r>
            <a:r>
              <a:rPr lang="pt-PT" sz="1200" dirty="0"/>
              <a:t> livre: </a:t>
            </a:r>
            <a:r>
              <a:rPr lang="pt-PT" sz="1200" dirty="0">
                <a:sym typeface="Symbol" panose="05050102010706020507" pitchFamily="18" charset="2"/>
              </a:rPr>
              <a:t> </a:t>
            </a:r>
            <a:r>
              <a:rPr lang="pt-PT" sz="1200" baseline="30000" dirty="0">
                <a:sym typeface="Symbol" panose="05050102010706020507" pitchFamily="18" charset="2"/>
              </a:rPr>
              <a:t>31</a:t>
            </a:r>
            <a:r>
              <a:rPr lang="pt-PT" sz="1200" dirty="0">
                <a:sym typeface="Symbol" panose="05050102010706020507" pitchFamily="18" charset="2"/>
              </a:rPr>
              <a:t>P ~ -13 </a:t>
            </a:r>
            <a:r>
              <a:rPr lang="pt-PT" sz="1200" dirty="0" err="1">
                <a:sym typeface="Symbol" panose="05050102010706020507" pitchFamily="18" charset="2"/>
              </a:rPr>
              <a:t>ppm</a:t>
            </a:r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924834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104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José Afonso Villa de Brito</dc:creator>
  <cp:lastModifiedBy>Maria José Afonso Villa de Brito</cp:lastModifiedBy>
  <cp:revision>25</cp:revision>
  <dcterms:created xsi:type="dcterms:W3CDTF">2018-11-12T14:54:03Z</dcterms:created>
  <dcterms:modified xsi:type="dcterms:W3CDTF">2018-12-11T19:44:57Z</dcterms:modified>
</cp:coreProperties>
</file>